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1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2494 3303 24575,'12'-275'0,"1"24"0,-1-123 0,0-96 0,-22 321 0,1 41 0,1-213 0,4 286 0,-1 0 0,-3 0 0,-11-36 0,-6-27 0,-34-230 0,58 321 0,-1-1 0,-1 1 0,1 0 0,-1 0 0,-1 0 0,1 1 0,-1-1 0,0 1 0,-9-11 0,-1 2 0,-1 1 0,-20-15 0,22 19 0,0 0 0,1-1 0,1-1 0,0 1 0,-11-15 0,-27-49 0,-73-101 0,19 63 0,50 58 0,44 46 0,-1 1 0,1 0 0,-1 0 0,-1 1 0,1 0 0,-1 1 0,-1 1 0,1-1 0,-1 2 0,-14-5 0,-15-1 0,-71-8 0,74 12 0,8 3 0,1 1 0,-2 1 0,1 2 0,0 1 0,1 1 0,-1 1 0,-45 13 0,34-8 0,0-3 0,-48 3 0,61-8 0,0 1 0,0 1 0,1 1 0,0 2 0,0 1 0,0 1 0,-28 13 0,-25 14 0,49-23 0,1 2 0,-32 20 0,-201 138 0,252-163 0,-1 1 0,1 0 0,1 0 0,0 1 0,0 1 0,1 0 0,-11 20 0,-45 97 0,42-77 0,5-11 0,3 2 0,-19 76 0,-5 91 0,-21 381 0,25-190 0,23 65 0,14-317 0,27 485 0,-10-246 0,-16-224 0,5-63 0,5 0 0,29 110 0,-21-117 0,-4 0 0,7 148 0,-21-185 0,3-1 0,2-1 0,2 0 0,3 0 0,21 56 0,-24-71 0,-2 1 0,-1-1 0,1 52 0,4 15 0,3-7 0,4 0 0,63 185 0,-62-219 0,-15-49 0,0 1 0,1-1 0,0 0 0,2 0 0,12 20 0,-7-17 0,5 8 0,29 31 0,-19-22 0,-1 1 0,42 79 0,-53-89 0,68 112 0,-68-116 0,2-1 0,0-1 0,35 32 0,30 25 0,-8-13 0,-53-45 0,0 0 0,2-2 0,0 0 0,1-2 0,48 25 0,-48-33 0,33 7 0,7 3 0,-30-8 0,1-1 0,0-2 0,0-2 0,40 3 0,147-9 0,-201-2 0,-1-1 0,0-1 0,0-1 0,0-1 0,-1-1 0,30-13 0,112-69 0,-135 73 0,-25 15 0,120-78 0,-107 68 0,-1-1 0,0 0 0,-1-2 0,0 1 0,18-28 0,-2-7 0,-3-1 0,-2-2 0,21-63 0,13-28 0,-39 102 0,-9 22 0,-2-1 0,0 0 0,7-27 0,4-38 0,-4-1 0,-3 0 0,0-109 0,-1-26 0,1-5 0,-13-172 0,0 367 0,-9-47 0,-1-10 0,5-115 0,-5-66 0,1-192 0,10 423 0,-1 11 0,-9-51 0,-1-2 0,-1-61 0,-4-83 0,15 201 0,-1 0 0,-6-27 0,-3-18 0,10 53 20,0 1 0,-2-1 0,1 1 0,-2-1 0,-5-15 0,7 26-75,1 0 0,0 0 0,-1 0 0,1 0 0,-1 0 0,0 0 0,0 1 0,0-1 0,0 1 0,-1-1 0,1 1 0,-1 0 0,1 0 0,-1 0 0,0 0 0,0 0 0,0 1 0,0-1 0,0 1 0,0 0 0,0-1 0,0 2 0,-1-1 0,1 0 0,0 1 0,-6-1 0,-6 3-6771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6:0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59:2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2394 3504 24575,'1'-17'0,"1"0"0,1 0 0,7-27 0,3-14 0,57-335 0,30-221 0,-77 492 0,-2 18 0,-5-40 0,-3-234 0,-11 351 0,0 0 0,8-33 0,-6 42 0,-1 1 0,0-2 0,-2 1 0,0 0 0,-1 0 0,0 0 0,-5-27 0,-3 23 0,-1-1 0,-1 2 0,-1-1 0,-24-33 0,30 46 0,-66-118 0,-1-2 0,59 107 0,-2 2 0,0 0 0,-33-33 0,-99-109 0,65 67 0,66 80 0,0 2 0,-1 0 0,0 1 0,-1 1 0,-36-18 0,21 12 0,-278-136 0,290 143 0,0-2 0,1-1 0,-37-29 0,38 26 0,-2 1 0,0 1 0,-32-16 0,-189-64 0,220 88 0,0 1 0,0 1 0,0 1 0,-1 1 0,1 1 0,-1 0 0,1 2 0,-1 1 0,1 1 0,-1 1 0,1 1 0,-31 11 0,-29 1 0,66-14 0,-1 0 0,0 1 0,1 0 0,-28 13 0,26-9 0,9-4 0,1 0 0,0 0 0,0 1 0,0 0 0,1 0 0,-10 9 0,-47 45 0,38-38 0,2 2 0,0 1 0,1 1 0,1 0 0,2 2 0,-22 37 0,26-35 0,-6 11 0,1 1 0,2 1 0,2 0 0,-15 59 0,-51 203 0,-16 85 0,79-228 0,2 325 0,17-314 0,4 123 0,2-258 0,1-1 0,2 1 0,17 49 0,2 7 0,-13-28 0,-10-41 0,1 0 0,1 0 0,1-1 0,1 1 0,14 26 0,59 119 0,-74-156 0,-1 0 0,1 0 0,1-1 0,1 0 0,-1-1 0,19 18 0,71 56 0,-64-59 0,36 39 0,-61-58 0,0-1 0,0 1 0,1-1 0,0-1 0,0 0 0,0 0 0,1-1 0,-1-1 0,18 4 0,9 5 0,53 23 0,-49-18 0,0-2 0,55 13 0,-33-13 0,67 11 0,-117-24 0,1-1 0,0 0 0,-1-1 0,1-1 0,0 0 0,-1-1 0,19-5 0,32-14 0,-41 12 0,-1 1 0,1 2 0,1 0 0,-1 1 0,1 2 0,-1 0 0,39 1 0,-39 5 0,0 1 0,28 8 0,-28-6 0,42 6 0,-56-11 0,-1 0 0,1-1 0,0-1 0,0 0 0,-1 0 0,1 0 0,-1-1 0,15-5 0,7-5 0,2 2 0,-1 0 0,59-8 0,-74 16 0,17 0 0,0-3 0,-1 0 0,0-2 0,0-1 0,-1-2 0,36-16 0,-60 21-97,0-1-1,0 1 1,-1-1-1,1-1 1,-1 1-1,-1-1 1,1 0-1,-1-1 1,0 1-1,-1-1 1,0 0-1,0 0 0,4-16 1,-4 7-6729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1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3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129 24575,'-93'1'0,"-104"-3"0,179 0 0,0-1 0,1-1 0,-1-1 0,1 0 0,0-1 0,0-1 0,-20-12 0,32 17 0,-29-13 0,-1 2 0,-1 2 0,0 1 0,-1 2 0,0 1 0,0 2 0,0 2 0,-1 1 0,-71 6 0,94-2 0,1 0 0,0 2 0,0-1 0,0 2 0,0 0 0,1 0 0,0 1 0,-23 15 0,9-3 0,2 1 0,-46 44 0,59-50 0,1 0 0,0 0 0,1 1 0,1 0 0,0 1 0,1 0 0,0 0 0,1 1 0,1 0 0,1 0 0,0 0 0,-4 29 0,-10 49 0,2-12 0,-8 90 0,15-47 0,-7 161 0,3 28 0,2 213 0,14-329 0,-4-59 0,5 146 0,1-255 0,1 0 0,2 0 0,1-1 0,19 47 0,9 34 0,-18-43 0,3 0 0,3-2 0,51 99 0,-28-79 0,76 104 0,-119-185 0,-1 0 0,1 1 0,1-2 0,-1 1 0,0 0 0,1-1 0,0 0 0,0 0 0,0 0 0,0-1 0,6 3 0,7 1 0,0-2 0,20 4 0,30 8 0,-30-2 0,0 2 0,-1 1 0,56 36 0,-31-11 0,61 55 0,-106-84 0,0-1 0,2 0 0,-1-1 0,1-1 0,1 0 0,0-2 0,0 0 0,1-2 0,0 0 0,27 4 0,27-1 0,-1-3 0,144-7 0,-102-1 0,-24 3 0,78-4 0,-163 3 0,-1-1 0,0-1 0,1 1 0,-1-1 0,0-1 0,0 1 0,0-1 0,0 0 0,-1 0 0,1 0 0,-1-1 0,5-4 0,6-6 0,-1-1 0,18-23 0,15-15 0,128-125 0,-138 138 0,22-15 0,-36 35 0,22-25 0,141-184 0,-123 148 0,-47 60 0,0-1 0,-2-1 0,0 0 0,-2-1 0,0-1 0,-2 0 0,0-1 0,-2 0 0,6-28 0,14-56 0,2-13 0,-19 44 0,3-118 0,-15-83 0,-2 136 0,0 109 0,-2 1 0,-1 0 0,-10-36 0,-4-23 0,15 63 0,-1 1 0,-2-1 0,-1 1 0,-1 1 0,-2-1 0,0 2 0,-2-1 0,-17-26 0,-182-230 0,163 233 0,36 39 0,0-1 0,1 0 0,0-1 0,-9-17 0,-105-149 0,15 25 0,3-25 0,98 165 0,-1 1 0,-1 0 0,0 1 0,-22-18 0,-9-9 0,39 36 0,0 0 0,0 1 0,-1 0 0,1 0 0,-1 0 0,1 1 0,-1-1 0,0 1 0,0 0 0,0 1 0,-9-3 0,-5 1 0,-39-2 0,41 4 0,-1 0 0,-23-5 0,21 0 0,1 0 0,0-1 0,1-1 0,0-1 0,-29-19 0,-75-66 0,94 71 0,23 19 0,-1 1 0,1 0 0,-1 0 0,0 1 0,1-1 0,-1 1 0,0 1 0,0-1 0,0 1 0,-1 0 0,1 0 0,0 1 0,0 0 0,-1 0 0,-7 1 0,7 0 0,0-1 0,0 0 0,0 0 0,0 0 0,0-1 0,0 0 0,1-1 0,-1 1 0,0-1 0,1-1 0,-9-3 0,-54-49 0,67 53 0,7 3-341,0 1-683,14 3-5802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4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1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4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3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3:45:5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2221 202 24575,'-335'-25'0,"39"0"0,81 6 0,-40-36 0,107 20 0,93 22 0,23 5 0,0 1 0,-1 2 0,-43-2 0,29 6 0,6 0 0,-55 4 0,85-2 0,0 1 0,1 0 0,0 0 0,-1 1 0,1 0 0,0 1 0,0 0 0,1 1 0,-1 0 0,-11 8 0,8-4 0,0-1 0,-26 12 0,-16 9 0,27-11 0,4-3 0,1 0 0,0 1 0,1 2 0,1 0 0,1 2 0,-30 34 0,43-43 0,0 0 0,0 0 0,1 1 0,1-1 0,0 1 0,1 1 0,0-1 0,0 0 0,-1 18 0,1 5 0,2 1 0,3 38 0,1-21 0,-3 0 0,-12 86 0,-2-48 0,4 0 0,4 1 0,6 109 0,6-167 0,1 0 0,2 0 0,2-1 0,0 0 0,24 48 0,-15-33 0,4 10 0,-5-10 0,1-2 0,33 56 0,-30-62 0,-1 1 0,-2 1 0,-2 0 0,-1 2 0,12 62 0,45 139 0,-63-214 0,-7-22 0,1 0 0,0 0 0,1-1 0,0 1 0,0-1 0,1 0 0,0-1 0,0 1 0,1-1 0,0 0 0,0-1 0,0 1 0,13 7 0,-7-7 0,0 0 0,0 0 0,0-1 0,1-1 0,0 0 0,0-1 0,0 0 0,19 1 0,200 43 0,-169-33 0,-46-12 0,0 0 0,0-1 0,1 0 0,-1-2 0,0 0 0,1-1 0,-1-1 0,0-1 0,24-6 0,-6 2 0,1 3 0,0 0 0,0 3 0,54 4 0,-6-1 0,266-16 0,-335 12 0,8 1 0,0-1 0,0-1 0,0-1 0,0-1 0,-1-2 0,0 0 0,33-15 0,-37 12 0,0 0 0,-1-2 0,0 0 0,-1 0 0,0-2 0,-1 0 0,18-22 0,133-202 0,-129 180 0,67-117 0,-89 142 0,-1 0 0,-2-1 0,16-58 0,-7-5 0,0-5 0,65-178 0,-73 242 0,-2 0 0,-2-1 0,-1 0 0,-2 0 0,-1-1 0,-2 0 0,-2 0 0,-2 0 0,-9-75 0,2 83 0,0 0 0,-19-46 0,14 42 0,-12-52 0,-17-163 0,39 242 0,1-1 0,-1 1 0,0 0 0,-1-1 0,-6-13 0,8 21 0,0 0 0,-1 0 0,1 0 0,0 0 0,-1 0 0,1 1 0,-1-1 0,0 0 0,1 1 0,-1-1 0,0 1 0,0-1 0,0 1 0,0 0 0,0 0 0,-1 0 0,1 0 0,0 0 0,0 1 0,-1-1 0,1 1 0,0-1 0,-1 1 0,1 0 0,0 0 0,-1 0 0,-3 0 0,-4 2 0,0-1 0,0 0 0,0-1 0,0 0 0,0-1 0,1 0 0,-1-1 0,0 1 0,0-2 0,1 0 0,-1 0 0,1 0 0,0-1 0,0-1 0,0 0 0,1 0 0,-11-8 0,12 8 0,1 1 0,0 0 0,-1 1 0,0 0 0,0 0 0,0 0 0,-12-2 0,10 2 0,0 0 0,0 0 0,0 0 0,-10-7 0,17 8 0,-1 0 0,0 1 0,0-1 0,0 1 0,0-1 0,0 1 0,0 0 0,-1 0 0,1 1 0,0-1 0,0 1 0,-5-1 0,7 1 0,-1 1 0,1-1 0,0 1 0,-1-1 0,1 1 0,0 0 0,0 0 0,-1-1 0,1 1 0,0 0 0,0 0 0,0 0 0,0 0 0,0 0 0,0 1 0,0-1 0,1 0 0,-1 0 0,0 1 0,0-1 0,1 0 0,-1 1 0,1-1 0,0 0 0,-1 1 0,1-1 0,0 1 0,0-1 0,0 1 0,0 1 0,-2 34 0,2-30 0,0 1 0,-1-1 0,0 1 0,0-1 0,-3 11 0,4-16 0,-1 0 0,0 0 0,0 0 0,0 0 0,-1 0 0,1 0 0,0 0 0,-1 0 0,1-1 0,-1 1 0,1-1 0,-1 1 0,0-1 0,0 0 0,0 0 0,0 1 0,0-1 0,0 0 0,0-1 0,0 1 0,0 0 0,0-1 0,-2 1 0,-10 1-273,1 0 0,0-2 0,0 1 0,-22-3 0,24 0-6553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31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80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161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47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85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700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847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99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46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82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0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84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6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83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620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2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4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BDC52D-34BF-4018-9524-4DF5636F4795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30C3C02-AEB3-411C-9657-D8696FDA78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113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customXml" Target="../ink/ink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3.xml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customXml" Target="../ink/ink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customXml" Target="../ink/ink6.xm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customXml" Target="../ink/ink9.xml"/><Relationship Id="rId4" Type="http://schemas.openxmlformats.org/officeDocument/2006/relationships/image" Target="../media/image1.jpeg"/><Relationship Id="rId9" Type="http://schemas.openxmlformats.org/officeDocument/2006/relationships/customXml" Target="../ink/ink8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0096-C313-461A-86F9-FE024D7CD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8566" y="1828800"/>
            <a:ext cx="8676222" cy="3200400"/>
          </a:xfrm>
        </p:spPr>
        <p:txBody>
          <a:bodyPr>
            <a:noAutofit/>
          </a:bodyPr>
          <a:lstStyle/>
          <a:p>
            <a:r>
              <a:rPr lang="en-IN" sz="3500" b="1" dirty="0">
                <a:solidFill>
                  <a:srgbClr val="00B0F0"/>
                </a:solidFill>
              </a:rPr>
              <a:t>Exploratory data analysis – retail</a:t>
            </a:r>
            <a:br>
              <a:rPr lang="en-IN" sz="3500" b="1" dirty="0"/>
            </a:br>
            <a:br>
              <a:rPr lang="en-IN" sz="3500" dirty="0"/>
            </a:br>
            <a:r>
              <a:rPr lang="en-IN" sz="3500" dirty="0"/>
              <a:t>grip December ’21</a:t>
            </a:r>
            <a:br>
              <a:rPr lang="en-IN" sz="3500" dirty="0"/>
            </a:br>
            <a:br>
              <a:rPr lang="en-IN" sz="3500" dirty="0"/>
            </a:br>
            <a:r>
              <a:rPr lang="en-IN" sz="3500" b="1" dirty="0"/>
              <a:t>data science and business analytics</a:t>
            </a:r>
            <a:br>
              <a:rPr lang="en-IN" sz="3500" b="1" dirty="0"/>
            </a:br>
            <a:br>
              <a:rPr lang="en-IN" sz="3500" b="1" dirty="0"/>
            </a:br>
            <a:r>
              <a:rPr lang="en-IN" sz="3500" b="1" dirty="0"/>
              <a:t>Task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81BB5-EA22-42A8-98D2-A12B14864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029200"/>
            <a:ext cx="8676222" cy="1905000"/>
          </a:xfrm>
        </p:spPr>
        <p:txBody>
          <a:bodyPr>
            <a:normAutofit/>
          </a:bodyPr>
          <a:lstStyle/>
          <a:p>
            <a:endParaRPr lang="en-IN" sz="2700" b="1" dirty="0">
              <a:solidFill>
                <a:schemeClr val="accent5"/>
              </a:solidFill>
            </a:endParaRPr>
          </a:p>
          <a:p>
            <a:r>
              <a:rPr lang="en-IN" sz="2700" b="1" dirty="0">
                <a:solidFill>
                  <a:schemeClr val="accent5"/>
                </a:solidFill>
              </a:rPr>
              <a:t>By : Harshini </a:t>
            </a:r>
            <a:r>
              <a:rPr lang="en-IN" sz="2700" b="1" dirty="0" err="1">
                <a:solidFill>
                  <a:schemeClr val="accent5"/>
                </a:solidFill>
              </a:rPr>
              <a:t>Marappan</a:t>
            </a:r>
            <a:endParaRPr lang="en-IN" sz="2700" b="1" dirty="0">
              <a:solidFill>
                <a:schemeClr val="accent5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AF5370-C424-44FF-B4E3-E94B9763D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8"/>
    </mc:Choice>
    <mc:Fallback>
      <p:transition spd="slow" advTm="19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D491-9E21-4D22-BD97-11A1693C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3D347-AB70-4EE8-8966-64470D23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tx2"/>
                </a:solidFill>
                <a:effectLst/>
                <a:latin typeface="Helvetica Neue"/>
              </a:rPr>
              <a:t>Perform exploratory data analysis on the dataset '</a:t>
            </a:r>
            <a:r>
              <a:rPr lang="en-US" b="1" i="0" dirty="0" err="1">
                <a:solidFill>
                  <a:schemeClr val="tx2"/>
                </a:solidFill>
                <a:effectLst/>
                <a:latin typeface="Helvetica Neue"/>
              </a:rPr>
              <a:t>samplesuperstore</a:t>
            </a:r>
            <a:r>
              <a:rPr lang="en-US" b="1" i="0" dirty="0">
                <a:solidFill>
                  <a:schemeClr val="tx2"/>
                </a:solidFill>
                <a:effectLst/>
                <a:latin typeface="Helvetica Neue"/>
              </a:rPr>
              <a:t>’ . </a:t>
            </a:r>
          </a:p>
          <a:p>
            <a:r>
              <a:rPr lang="en-US" b="1" i="0" dirty="0">
                <a:solidFill>
                  <a:schemeClr val="tx2"/>
                </a:solidFill>
                <a:effectLst/>
                <a:latin typeface="Helvetica Neue"/>
              </a:rPr>
              <a:t>As a business manager find out the weak areas where you can work to make more profit . </a:t>
            </a:r>
          </a:p>
          <a:p>
            <a:r>
              <a:rPr lang="en-US" b="1" i="0" dirty="0">
                <a:solidFill>
                  <a:schemeClr val="tx2"/>
                </a:solidFill>
                <a:effectLst/>
                <a:latin typeface="Helvetica Neue"/>
              </a:rPr>
              <a:t>What all business problems you can derive by exploring the data ?</a:t>
            </a:r>
          </a:p>
          <a:p>
            <a:r>
              <a:rPr lang="en-US" b="1" dirty="0">
                <a:solidFill>
                  <a:schemeClr val="tx2"/>
                </a:solidFill>
                <a:effectLst/>
                <a:latin typeface="Helvetica Neue"/>
              </a:rPr>
              <a:t>Create dashboards</a:t>
            </a:r>
            <a:endParaRPr lang="en-US" b="1" i="0" dirty="0">
              <a:solidFill>
                <a:schemeClr val="tx2"/>
              </a:solidFill>
              <a:effectLst/>
              <a:latin typeface="Helvetica Neue"/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8D9FDE-A048-4A0E-B673-A4B96B40B3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3"/>
    </mc:Choice>
    <mc:Fallback>
      <p:transition spd="slow" advTm="3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006A0-BE8E-4B94-AD17-265234E8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37189"/>
            <a:ext cx="9905998" cy="3124201"/>
          </a:xfrm>
        </p:spPr>
        <p:txBody>
          <a:bodyPr>
            <a:normAutofit/>
          </a:bodyPr>
          <a:lstStyle/>
          <a:p>
            <a:r>
              <a:rPr lang="en-IN" sz="3200" dirty="0"/>
              <a:t>Dash boards</a:t>
            </a:r>
          </a:p>
          <a:p>
            <a:r>
              <a:rPr lang="en-IN" sz="3200" dirty="0"/>
              <a:t>Business problems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12635B-76EF-49AB-9040-2857F7FF3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7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0"/>
    </mc:Choice>
    <mc:Fallback>
      <p:transition spd="slow" advTm="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773F-D0A6-4DF8-8CA8-14E29980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Data set preview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94441-9FDD-43BA-BB88-A7068E476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1" y="2514600"/>
            <a:ext cx="9906000" cy="2454724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3CCC8F-FDEB-4B30-962F-7B9E80F12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4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74"/>
    </mc:Choice>
    <mc:Fallback>
      <p:transition spd="slow" advTm="21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37C0-4F17-4502-9B68-FDCBDFFBA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452" y="1481754"/>
            <a:ext cx="2831997" cy="3894491"/>
          </a:xfrm>
        </p:spPr>
        <p:txBody>
          <a:bodyPr anchor="t">
            <a:normAutofit lnSpcReduction="10000"/>
          </a:bodyPr>
          <a:lstStyle/>
          <a:p>
            <a:r>
              <a:rPr lang="en-IN" sz="1800" b="1" dirty="0"/>
              <a:t>Discounts don’t affect the sales much , but drastically affect profit .</a:t>
            </a:r>
          </a:p>
          <a:p>
            <a:endParaRPr lang="en-IN" sz="1800" b="1" dirty="0"/>
          </a:p>
          <a:p>
            <a:r>
              <a:rPr lang="en-IN" sz="1800" b="1" dirty="0"/>
              <a:t>If discount hadn’t been there , profit would have been better.</a:t>
            </a:r>
          </a:p>
          <a:p>
            <a:endParaRPr lang="en-IN" sz="1800" b="1" dirty="0"/>
          </a:p>
          <a:p>
            <a:r>
              <a:rPr lang="en-IN" sz="1800" b="1" dirty="0"/>
              <a:t>Would be better if unnecessary discounts are avoided .</a:t>
            </a:r>
          </a:p>
          <a:p>
            <a:endParaRPr lang="en-IN" sz="18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6CDF1F-8923-4B40-8B17-752A6FB3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71" y="645106"/>
            <a:ext cx="581467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488F15-376F-4061-B914-C80D4852257A}"/>
                  </a:ext>
                </a:extLst>
              </p14:cNvPr>
              <p14:cNvContentPartPr/>
              <p14:nvPr/>
            </p14:nvContentPartPr>
            <p14:xfrm>
              <a:off x="7873473" y="639503"/>
              <a:ext cx="986760" cy="2538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488F15-376F-4061-B914-C80D48522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4473" y="630503"/>
                <a:ext cx="1004400" cy="25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931F2-65D9-4132-88E0-5AD95F0BCBEF}"/>
                  </a:ext>
                </a:extLst>
              </p14:cNvPr>
              <p14:cNvContentPartPr/>
              <p14:nvPr/>
            </p14:nvContentPartPr>
            <p14:xfrm>
              <a:off x="11975673" y="188150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931F2-65D9-4132-88E0-5AD95F0BCB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67033" y="1872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90C275-AA2E-4E52-96E9-F4C4085A1751}"/>
                  </a:ext>
                </a:extLst>
              </p14:cNvPr>
              <p14:cNvContentPartPr/>
              <p14:nvPr/>
            </p14:nvContentPartPr>
            <p14:xfrm>
              <a:off x="7793193" y="4392143"/>
              <a:ext cx="1076040" cy="143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90C275-AA2E-4E52-96E9-F4C4085A17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84553" y="4383503"/>
                <a:ext cx="109368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D7D13-3D7C-42DB-806C-6D74AFBFE4C6}"/>
                  </a:ext>
                </a:extLst>
              </p14:cNvPr>
              <p14:cNvContentPartPr/>
              <p14:nvPr/>
            </p14:nvContentPartPr>
            <p14:xfrm>
              <a:off x="1996833" y="85190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D7D13-3D7C-42DB-806C-6D74AFBFE4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8193" y="8432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F228D1-8ED9-4E6F-A241-FDF694CED1BB}"/>
                  </a:ext>
                </a:extLst>
              </p14:cNvPr>
              <p14:cNvContentPartPr/>
              <p14:nvPr/>
            </p14:nvContentPartPr>
            <p14:xfrm>
              <a:off x="1979193" y="57686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F228D1-8ED9-4E6F-A241-FDF694CED1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0553" y="56822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A1B5BFA-0432-42DA-865E-4C04DCD56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45"/>
    </mc:Choice>
    <mc:Fallback>
      <p:transition spd="slow" advTm="4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37C0-4F17-4502-9B68-FDCBDFFBA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65" y="576863"/>
            <a:ext cx="2831997" cy="5429234"/>
          </a:xfrm>
        </p:spPr>
        <p:txBody>
          <a:bodyPr anchor="t">
            <a:normAutofit fontScale="92500" lnSpcReduction="20000"/>
          </a:bodyPr>
          <a:lstStyle/>
          <a:p>
            <a:r>
              <a:rPr lang="en-IN" sz="1800" b="1" dirty="0"/>
              <a:t>Almost no relationship between quantity and profit.</a:t>
            </a:r>
          </a:p>
          <a:p>
            <a:endParaRPr lang="en-IN" sz="1800" b="1" dirty="0"/>
          </a:p>
          <a:p>
            <a:r>
              <a:rPr lang="en-IN" sz="1800" b="1" dirty="0"/>
              <a:t>Maybe some products are more expensive than the others. So main contributor of profit is cost.</a:t>
            </a:r>
          </a:p>
          <a:p>
            <a:endParaRPr lang="en-IN" sz="1800" b="1" dirty="0"/>
          </a:p>
          <a:p>
            <a:r>
              <a:rPr lang="en-IN" sz="1800" b="1" dirty="0"/>
              <a:t>Low quality, cheap products are kept in stock .</a:t>
            </a:r>
          </a:p>
          <a:p>
            <a:endParaRPr lang="en-IN" sz="1800" b="1" dirty="0"/>
          </a:p>
          <a:p>
            <a:r>
              <a:rPr lang="en-IN" sz="1800" b="1" dirty="0"/>
              <a:t>Must focus on product quality and quantity (variety of products and prices, since some customers may not prefer expensive products) .</a:t>
            </a:r>
          </a:p>
          <a:p>
            <a:endParaRPr lang="en-IN" sz="1800" b="1" dirty="0"/>
          </a:p>
          <a:p>
            <a:endParaRPr lang="en-IN" sz="1800" b="1" dirty="0"/>
          </a:p>
          <a:p>
            <a:endParaRPr lang="en-IN" sz="18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6CDF1F-8923-4B40-8B17-752A6FB3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971" y="645106"/>
            <a:ext cx="5814678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931F2-65D9-4132-88E0-5AD95F0BCBEF}"/>
                  </a:ext>
                </a:extLst>
              </p14:cNvPr>
              <p14:cNvContentPartPr/>
              <p14:nvPr/>
            </p14:nvContentPartPr>
            <p14:xfrm>
              <a:off x="11975673" y="188150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931F2-65D9-4132-88E0-5AD95F0BCB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66673" y="18725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BD7D13-3D7C-42DB-806C-6D74AFBFE4C6}"/>
                  </a:ext>
                </a:extLst>
              </p14:cNvPr>
              <p14:cNvContentPartPr/>
              <p14:nvPr/>
            </p14:nvContentPartPr>
            <p14:xfrm>
              <a:off x="1996833" y="85190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BD7D13-3D7C-42DB-806C-6D74AFBFE4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7833" y="8429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F228D1-8ED9-4E6F-A241-FDF694CED1BB}"/>
                  </a:ext>
                </a:extLst>
              </p14:cNvPr>
              <p14:cNvContentPartPr/>
              <p14:nvPr/>
            </p14:nvContentPartPr>
            <p14:xfrm>
              <a:off x="1979193" y="57686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F228D1-8ED9-4E6F-A241-FDF694CED1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0193" y="567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F039D3-2F94-4884-8412-D810FD36BA91}"/>
                  </a:ext>
                </a:extLst>
              </p14:cNvPr>
              <p14:cNvContentPartPr/>
              <p14:nvPr/>
            </p14:nvContentPartPr>
            <p14:xfrm>
              <a:off x="6719673" y="4463668"/>
              <a:ext cx="1006200" cy="960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F039D3-2F94-4884-8412-D810FD36BA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10673" y="4454668"/>
                <a:ext cx="102384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B5AE59-C7EA-4DDB-9307-3537EA8CC799}"/>
                  </a:ext>
                </a:extLst>
              </p14:cNvPr>
              <p14:cNvContentPartPr/>
              <p14:nvPr/>
            </p14:nvContentPartPr>
            <p14:xfrm>
              <a:off x="2645193" y="2858428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B5AE59-C7EA-4DDB-9307-3537EA8CC7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6193" y="28494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519745-1C17-44DA-B719-8E4E3332CE99}"/>
                  </a:ext>
                </a:extLst>
              </p14:cNvPr>
              <p14:cNvContentPartPr/>
              <p14:nvPr/>
            </p14:nvContentPartPr>
            <p14:xfrm>
              <a:off x="6754953" y="646948"/>
              <a:ext cx="969480" cy="132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519745-1C17-44DA-B719-8E4E3332CE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5953" y="637948"/>
                <a:ext cx="987120" cy="1341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19D80D-8369-49CE-AAD9-08E2E1FFA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13"/>
    </mc:Choice>
    <mc:Fallback>
      <p:transition spd="slow" advTm="8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C084-4BF7-46E1-8F1D-E39FD6783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3822"/>
            <a:ext cx="9905998" cy="31242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</a:rPr>
              <a:t>THESE SUPER STORES FOCUS MORE ON OFFICE RELATED PRODUCTS AND NOT ESSENTIALS :</a:t>
            </a:r>
          </a:p>
          <a:p>
            <a:pPr marL="0" indent="0">
              <a:buNone/>
            </a:pPr>
            <a:endParaRPr lang="en-IN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THESE KIND OF PRODUCTS ARE NOT BOUGHT FREQUENTLY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THAT COULD ALSO BE ONE OF THE REASON FOR LIMITED SALES AND PROFIT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THIS CHAIN OF SUPERSTORES HAS SOLD MORE PRODUCTS TO INDIVIDUAL CUTOMERS RATHER THAN GETTING BULK ORDERS FROM CORPORATES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THIS MAY ALSO BE ONE OF THE REASON FOR LESS PROFIT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0D6ECE-D17C-4ED9-9A4B-BF12D5CF7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11"/>
    </mc:Choice>
    <mc:Fallback>
      <p:transition spd="slow" advTm="6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88D7-BE17-40BB-A6E4-E961AC150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514" y="1056444"/>
            <a:ext cx="9905998" cy="3642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</a:rPr>
              <a:t>SOME REGIONS MAY HAVE FEWER NUMBER OF OUTLETS IN SOME CASES THERE MAY BE ONLY ONE OUTLET :</a:t>
            </a:r>
          </a:p>
          <a:p>
            <a:pPr marL="0" indent="0">
              <a:buNone/>
            </a:pPr>
            <a:endParaRPr lang="en-IN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IF THEIR SERVICE /PRODUCTS ARE NOT UPTO THE MARK , THEN CUSTOMERS ARE COMPELLED TO LOOK FOR ALTERNATIVES.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THEY FACE HIGH COMPETITION FROM OTHER SUPERMARKETS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/>
              <a:t>	NEED TO BE VERY CAREFUL IN THEIR SALE STRATEGIES.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309E8B-2DEA-45AD-A7FA-BB095E59C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05"/>
    </mc:Choice>
    <mc:Fallback>
      <p:transition spd="slow" advTm="7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7F55B9-D582-415A-BD53-6FB26D49A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270" y="1708211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000" b="1" dirty="0">
                <a:solidFill>
                  <a:schemeClr val="accent5"/>
                </a:solidFill>
              </a:rPr>
              <a:t>THANK YOU !!!!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930AFC-2818-4D8A-9392-9EBE4DBD1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7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1"/>
    </mc:Choice>
    <mc:Fallback>
      <p:transition spd="slow" advTm="10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176</TotalTime>
  <Words>294</Words>
  <Application>Microsoft Office PowerPoint</Application>
  <PresentationFormat>Widescreen</PresentationFormat>
  <Paragraphs>36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Helvetica Neue</vt:lpstr>
      <vt:lpstr>Wingdings</vt:lpstr>
      <vt:lpstr>Mesh</vt:lpstr>
      <vt:lpstr>Exploratory data analysis – retail  grip December ’21  data science and business analytics  Task #2</vt:lpstr>
      <vt:lpstr>Problem statement</vt:lpstr>
      <vt:lpstr>PowerPoint Presentation</vt:lpstr>
      <vt:lpstr>Data set preview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– retail  grip December ’21  data science and business analytics</dc:title>
  <dc:creator>Harshini M</dc:creator>
  <cp:lastModifiedBy>Harshini M</cp:lastModifiedBy>
  <cp:revision>44</cp:revision>
  <dcterms:created xsi:type="dcterms:W3CDTF">2021-12-09T13:09:16Z</dcterms:created>
  <dcterms:modified xsi:type="dcterms:W3CDTF">2021-12-09T16:05:25Z</dcterms:modified>
</cp:coreProperties>
</file>